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7" d="100"/>
          <a:sy n="77" d="100"/>
        </p:scale>
        <p:origin x="-471" y="-72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803A9-B080-4058-9576-5069521EB1A3}" type="datetimeFigureOut">
              <a:rPr lang="en-GB" smtClean="0"/>
              <a:t>06/05/2022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BF4E6E-87DE-453B-ACE8-E0230807C3FF}" type="slidenum">
              <a:rPr lang="en-GB" smtClean="0"/>
              <a:t>‹#›</a:t>
            </a:fld>
            <a:endParaRPr lang="en-GB"/>
          </a:p>
        </p:txBody>
      </p:sp>
    </p:spTree>
    <p:extLst>
      <p:ext uri="{BB962C8B-B14F-4D97-AF65-F5344CB8AC3E}">
        <p14:creationId xmlns:p14="http://schemas.microsoft.com/office/powerpoint/2010/main" val="4272904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9BF4E6E-87DE-453B-ACE8-E0230807C3FF}" type="slidenum">
              <a:rPr lang="en-GB" smtClean="0"/>
              <a:t>1</a:t>
            </a:fld>
            <a:endParaRPr lang="en-GB"/>
          </a:p>
        </p:txBody>
      </p:sp>
    </p:spTree>
    <p:extLst>
      <p:ext uri="{BB962C8B-B14F-4D97-AF65-F5344CB8AC3E}">
        <p14:creationId xmlns:p14="http://schemas.microsoft.com/office/powerpoint/2010/main" val="1266462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3313595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337447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148164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792213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295958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r>
              <a:rPr lang="en-GB" smtClean="0"/>
              <a:t>2015</a:t>
            </a:r>
            <a:endParaRPr lang="en-GB"/>
          </a:p>
        </p:txBody>
      </p:sp>
      <p:sp>
        <p:nvSpPr>
          <p:cNvPr id="6" name="Footer Placeholder 5"/>
          <p:cNvSpPr>
            <a:spLocks noGrp="1"/>
          </p:cNvSpPr>
          <p:nvPr>
            <p:ph type="ftr" sz="quarter" idx="11"/>
          </p:nvPr>
        </p:nvSpPr>
        <p:spPr/>
        <p:txBody>
          <a:bodyPr/>
          <a:lstStyle/>
          <a:p>
            <a:r>
              <a:rPr lang="en-GB" smtClean="0"/>
              <a:t>MIC  345</a:t>
            </a:r>
            <a:endParaRPr lang="en-GB"/>
          </a:p>
        </p:txBody>
      </p:sp>
      <p:sp>
        <p:nvSpPr>
          <p:cNvPr id="7" name="Slide Number Placeholder 6"/>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29043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r>
              <a:rPr lang="en-GB" smtClean="0"/>
              <a:t>2015</a:t>
            </a:r>
            <a:endParaRPr lang="en-GB"/>
          </a:p>
        </p:txBody>
      </p:sp>
      <p:sp>
        <p:nvSpPr>
          <p:cNvPr id="8" name="Footer Placeholder 7"/>
          <p:cNvSpPr>
            <a:spLocks noGrp="1"/>
          </p:cNvSpPr>
          <p:nvPr>
            <p:ph type="ftr" sz="quarter" idx="11"/>
          </p:nvPr>
        </p:nvSpPr>
        <p:spPr/>
        <p:txBody>
          <a:bodyPr/>
          <a:lstStyle/>
          <a:p>
            <a:r>
              <a:rPr lang="en-GB" smtClean="0"/>
              <a:t>MIC  345</a:t>
            </a:r>
            <a:endParaRPr lang="en-GB"/>
          </a:p>
        </p:txBody>
      </p:sp>
      <p:sp>
        <p:nvSpPr>
          <p:cNvPr id="9" name="Slide Number Placeholder 8"/>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3844244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GB" smtClean="0"/>
              <a:t>2015</a:t>
            </a:r>
            <a:endParaRPr lang="en-GB"/>
          </a:p>
        </p:txBody>
      </p:sp>
      <p:sp>
        <p:nvSpPr>
          <p:cNvPr id="4" name="Footer Placeholder 3"/>
          <p:cNvSpPr>
            <a:spLocks noGrp="1"/>
          </p:cNvSpPr>
          <p:nvPr>
            <p:ph type="ftr" sz="quarter" idx="11"/>
          </p:nvPr>
        </p:nvSpPr>
        <p:spPr/>
        <p:txBody>
          <a:bodyPr/>
          <a:lstStyle/>
          <a:p>
            <a:r>
              <a:rPr lang="en-GB" smtClean="0"/>
              <a:t>MIC  345</a:t>
            </a:r>
            <a:endParaRPr lang="en-GB"/>
          </a:p>
        </p:txBody>
      </p:sp>
      <p:sp>
        <p:nvSpPr>
          <p:cNvPr id="5" name="Slide Number Placeholder 4"/>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912444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GB" smtClean="0"/>
              <a:t>2015</a:t>
            </a:r>
            <a:endParaRPr lang="en-GB"/>
          </a:p>
        </p:txBody>
      </p:sp>
      <p:sp>
        <p:nvSpPr>
          <p:cNvPr id="3" name="Footer Placeholder 2"/>
          <p:cNvSpPr>
            <a:spLocks noGrp="1"/>
          </p:cNvSpPr>
          <p:nvPr>
            <p:ph type="ftr" sz="quarter" idx="11"/>
          </p:nvPr>
        </p:nvSpPr>
        <p:spPr/>
        <p:txBody>
          <a:bodyPr/>
          <a:lstStyle/>
          <a:p>
            <a:r>
              <a:rPr lang="en-GB" smtClean="0"/>
              <a:t>MIC  345</a:t>
            </a:r>
            <a:endParaRPr lang="en-GB"/>
          </a:p>
        </p:txBody>
      </p:sp>
      <p:sp>
        <p:nvSpPr>
          <p:cNvPr id="4" name="Slide Number Placeholder 3"/>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32293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2015</a:t>
            </a:r>
            <a:endParaRPr lang="en-GB"/>
          </a:p>
        </p:txBody>
      </p:sp>
      <p:sp>
        <p:nvSpPr>
          <p:cNvPr id="6" name="Footer Placeholder 5"/>
          <p:cNvSpPr>
            <a:spLocks noGrp="1"/>
          </p:cNvSpPr>
          <p:nvPr>
            <p:ph type="ftr" sz="quarter" idx="11"/>
          </p:nvPr>
        </p:nvSpPr>
        <p:spPr/>
        <p:txBody>
          <a:bodyPr/>
          <a:lstStyle/>
          <a:p>
            <a:r>
              <a:rPr lang="en-GB" smtClean="0"/>
              <a:t>MIC  345</a:t>
            </a:r>
            <a:endParaRPr lang="en-GB"/>
          </a:p>
        </p:txBody>
      </p:sp>
      <p:sp>
        <p:nvSpPr>
          <p:cNvPr id="7" name="Slide Number Placeholder 6"/>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817602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2015</a:t>
            </a:r>
            <a:endParaRPr lang="en-GB"/>
          </a:p>
        </p:txBody>
      </p:sp>
      <p:sp>
        <p:nvSpPr>
          <p:cNvPr id="6" name="Footer Placeholder 5"/>
          <p:cNvSpPr>
            <a:spLocks noGrp="1"/>
          </p:cNvSpPr>
          <p:nvPr>
            <p:ph type="ftr" sz="quarter" idx="11"/>
          </p:nvPr>
        </p:nvSpPr>
        <p:spPr/>
        <p:txBody>
          <a:bodyPr/>
          <a:lstStyle/>
          <a:p>
            <a:r>
              <a:rPr lang="en-GB" smtClean="0"/>
              <a:t>MIC  345</a:t>
            </a:r>
            <a:endParaRPr lang="en-GB"/>
          </a:p>
        </p:txBody>
      </p:sp>
      <p:sp>
        <p:nvSpPr>
          <p:cNvPr id="7" name="Slide Number Placeholder 6"/>
          <p:cNvSpPr>
            <a:spLocks noGrp="1"/>
          </p:cNvSpPr>
          <p:nvPr>
            <p:ph type="sldNum" sz="quarter" idx="12"/>
          </p:nvPr>
        </p:nvSpPr>
        <p:spPr/>
        <p:txBody>
          <a:bodyPr/>
          <a:lstStyle/>
          <a:p>
            <a:fld id="{50112369-9899-4710-9849-824D4AFDA40E}" type="slidenum">
              <a:rPr lang="en-GB" smtClean="0"/>
              <a:t>‹#›</a:t>
            </a:fld>
            <a:endParaRPr lang="en-GB"/>
          </a:p>
        </p:txBody>
      </p:sp>
    </p:spTree>
    <p:extLst>
      <p:ext uri="{BB962C8B-B14F-4D97-AF65-F5344CB8AC3E}">
        <p14:creationId xmlns:p14="http://schemas.microsoft.com/office/powerpoint/2010/main" val="2084176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2015</a:t>
            </a:r>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MIC  345</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12369-9899-4710-9849-824D4AFDA40E}" type="slidenum">
              <a:rPr lang="en-GB" smtClean="0"/>
              <a:t>‹#›</a:t>
            </a:fld>
            <a:endParaRPr lang="en-GB"/>
          </a:p>
        </p:txBody>
      </p:sp>
    </p:spTree>
    <p:extLst>
      <p:ext uri="{BB962C8B-B14F-4D97-AF65-F5344CB8AC3E}">
        <p14:creationId xmlns:p14="http://schemas.microsoft.com/office/powerpoint/2010/main" val="3463968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4" name="Title 1"/>
          <p:cNvSpPr txBox="1">
            <a:spLocks/>
          </p:cNvSpPr>
          <p:nvPr/>
        </p:nvSpPr>
        <p:spPr>
          <a:xfrm>
            <a:off x="1524000" y="2871713"/>
            <a:ext cx="9144000" cy="638250"/>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en-GB" sz="4400" dirty="0"/>
          </a:p>
        </p:txBody>
      </p:sp>
      <p:sp>
        <p:nvSpPr>
          <p:cNvPr id="5" name="Subtitle 2"/>
          <p:cNvSpPr txBox="1">
            <a:spLocks/>
          </p:cNvSpPr>
          <p:nvPr/>
        </p:nvSpPr>
        <p:spPr>
          <a:xfrm>
            <a:off x="1709351" y="3509963"/>
            <a:ext cx="9144000" cy="16557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lt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lt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lt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lt1"/>
                </a:solidFill>
                <a:latin typeface="+mn-lt"/>
                <a:ea typeface="+mn-ea"/>
                <a:cs typeface="+mn-cs"/>
              </a:defRPr>
            </a:lvl9pPr>
          </a:lstStyle>
          <a:p>
            <a:pPr rtl="1"/>
            <a:r>
              <a:rPr lang="ar-SA" sz="4000" b="1" dirty="0" smtClean="0">
                <a:effectLst>
                  <a:outerShdw blurRad="38100" dist="38100" dir="2700000" algn="tl">
                    <a:srgbClr val="000000">
                      <a:alpha val="43137"/>
                    </a:srgbClr>
                  </a:outerShdw>
                </a:effectLst>
              </a:rPr>
              <a:t>الأسمدة الحيوية -  </a:t>
            </a:r>
            <a:r>
              <a:rPr lang="ar-SA" sz="4000" b="1" dirty="0" err="1" smtClean="0">
                <a:effectLst>
                  <a:outerShdw blurRad="38100" dist="38100" dir="2700000" algn="tl">
                    <a:srgbClr val="000000">
                      <a:alpha val="43137"/>
                    </a:srgbClr>
                  </a:outerShdw>
                </a:effectLst>
              </a:rPr>
              <a:t>الريزوبكتيريا</a:t>
            </a:r>
            <a:r>
              <a:rPr lang="en-GB" sz="4000" b="1" dirty="0" smtClean="0">
                <a:effectLst>
                  <a:outerShdw blurRad="38100" dist="38100" dir="2700000" algn="tl">
                    <a:srgbClr val="000000">
                      <a:alpha val="43137"/>
                    </a:srgbClr>
                  </a:outerShdw>
                </a:effectLst>
              </a:rPr>
              <a:t> </a:t>
            </a:r>
            <a:endParaRPr lang="ar-IQ" sz="4000" b="1" dirty="0" smtClean="0">
              <a:effectLst>
                <a:outerShdw blurRad="38100" dist="38100" dir="2700000" algn="tl">
                  <a:srgbClr val="000000">
                    <a:alpha val="43137"/>
                  </a:srgbClr>
                </a:outerShdw>
              </a:effectLst>
            </a:endParaRPr>
          </a:p>
          <a:p>
            <a:pPr rtl="1"/>
            <a:r>
              <a:rPr lang="en-GB" sz="4000" b="1" dirty="0" err="1" smtClean="0">
                <a:effectLst>
                  <a:outerShdw blurRad="38100" dist="38100" dir="2700000" algn="tl">
                    <a:srgbClr val="000000">
                      <a:alpha val="43137"/>
                    </a:srgbClr>
                  </a:outerShdw>
                </a:effectLst>
              </a:rPr>
              <a:t>Rhizobacteria</a:t>
            </a:r>
            <a:r>
              <a:rPr lang="en-GB" sz="4000" b="1" dirty="0" smtClean="0">
                <a:effectLst>
                  <a:outerShdw blurRad="38100" dist="38100" dir="2700000" algn="tl">
                    <a:srgbClr val="000000">
                      <a:alpha val="43137"/>
                    </a:srgbClr>
                  </a:outerShdw>
                </a:effectLst>
              </a:rPr>
              <a:t> </a:t>
            </a:r>
            <a:endParaRPr lang="ar-IQ" sz="4000" b="1" dirty="0" smtClean="0">
              <a:effectLst>
                <a:outerShdw blurRad="38100" dist="38100" dir="2700000" algn="tl">
                  <a:srgbClr val="000000">
                    <a:alpha val="43137"/>
                  </a:srgbClr>
                </a:outerShdw>
              </a:effectLst>
            </a:endParaRPr>
          </a:p>
          <a:p>
            <a:pPr rtl="1"/>
            <a:r>
              <a:rPr lang="ar-IQ" sz="4000" b="1" dirty="0" smtClean="0">
                <a:effectLst>
                  <a:outerShdw blurRad="38100" dist="38100" dir="2700000" algn="tl">
                    <a:srgbClr val="000000">
                      <a:alpha val="43137"/>
                    </a:srgbClr>
                  </a:outerShdw>
                </a:effectLst>
              </a:rPr>
              <a:t>تغذية نبات متقدم </a:t>
            </a:r>
          </a:p>
          <a:p>
            <a:pPr rtl="1"/>
            <a:r>
              <a:rPr lang="ar-IQ" sz="4000" b="1" dirty="0" err="1" smtClean="0">
                <a:effectLst>
                  <a:outerShdw blurRad="38100" dist="38100" dir="2700000" algn="tl">
                    <a:srgbClr val="000000">
                      <a:alpha val="43137"/>
                    </a:srgbClr>
                  </a:outerShdw>
                </a:effectLst>
              </a:rPr>
              <a:t>ا.د.ميسون</a:t>
            </a:r>
            <a:r>
              <a:rPr lang="ar-IQ" sz="4000" b="1" dirty="0" smtClean="0">
                <a:effectLst>
                  <a:outerShdw blurRad="38100" dist="38100" dir="2700000" algn="tl">
                    <a:srgbClr val="000000">
                      <a:alpha val="43137"/>
                    </a:srgbClr>
                  </a:outerShdw>
                </a:effectLst>
              </a:rPr>
              <a:t> </a:t>
            </a:r>
            <a:r>
              <a:rPr lang="ar-IQ" sz="4000" b="1" smtClean="0">
                <a:effectLst>
                  <a:outerShdw blurRad="38100" dist="38100" dir="2700000" algn="tl">
                    <a:srgbClr val="000000">
                      <a:alpha val="43137"/>
                    </a:srgbClr>
                  </a:outerShdw>
                </a:effectLst>
              </a:rPr>
              <a:t>موسى كاظم </a:t>
            </a:r>
            <a:endParaRPr lang="ar-IQ" sz="4000" b="1" dirty="0" smtClean="0">
              <a:effectLst>
                <a:outerShdw blurRad="38100" dist="38100" dir="2700000" algn="tl">
                  <a:srgbClr val="000000">
                    <a:alpha val="43137"/>
                  </a:srgbClr>
                </a:outerShdw>
              </a:effectLst>
            </a:endParaRPr>
          </a:p>
          <a:p>
            <a:pPr rtl="1"/>
            <a:endParaRPr lang="en-GB" sz="4000" b="1" dirty="0">
              <a:effectLst>
                <a:outerShdw blurRad="38100" dist="38100" dir="2700000" algn="tl">
                  <a:srgbClr val="000000">
                    <a:alpha val="43137"/>
                  </a:srgbClr>
                </a:outerShdw>
              </a:effectLst>
            </a:endParaRPr>
          </a:p>
        </p:txBody>
      </p:sp>
      <p:sp>
        <p:nvSpPr>
          <p:cNvPr id="6" name="Footer Placeholder 3"/>
          <p:cNvSpPr>
            <a:spLocks noGrp="1"/>
          </p:cNvSpPr>
          <p:nvPr>
            <p:ph type="ftr" sz="quarter" idx="11"/>
          </p:nvPr>
        </p:nvSpPr>
        <p:spPr>
          <a:xfrm>
            <a:off x="4038600" y="6356350"/>
            <a:ext cx="4114800" cy="365125"/>
          </a:xfrm>
        </p:spPr>
        <p:txBody>
          <a:bodyPr/>
          <a:lstStyle/>
          <a:p>
            <a:endParaRPr lang="en-GB" dirty="0"/>
          </a:p>
        </p:txBody>
      </p:sp>
      <p:sp>
        <p:nvSpPr>
          <p:cNvPr id="7" name="object 5"/>
          <p:cNvSpPr txBox="1">
            <a:spLocks noGrp="1"/>
          </p:cNvSpPr>
          <p:nvPr>
            <p:ph type="sldNum" sz="quarter" idx="4294967295"/>
          </p:nvPr>
        </p:nvSpPr>
        <p:spPr>
          <a:xfrm>
            <a:off x="8175752" y="6311676"/>
            <a:ext cx="218440" cy="203834"/>
          </a:xfrm>
          <a:prstGeom prst="rect">
            <a:avLst/>
          </a:prstGeom>
        </p:spPr>
        <p:txBody>
          <a:bodyPr vert="horz" wrap="square" lIns="0" tIns="0" rIns="0" bIns="0" rtlCol="0">
            <a:spAutoFit/>
          </a:bodyPr>
          <a:lstStyle/>
          <a:p>
            <a:pPr marL="102235">
              <a:lnSpc>
                <a:spcPct val="100000"/>
              </a:lnSpc>
            </a:pPr>
            <a:fld id="{81D60167-4931-47E6-BA6A-407CBD079E47}" type="slidenum">
              <a:rPr dirty="0"/>
              <a:t>1</a:t>
            </a:fld>
            <a:endParaRPr dirty="0"/>
          </a:p>
        </p:txBody>
      </p:sp>
      <p:sp>
        <p:nvSpPr>
          <p:cNvPr id="8" name="object 3"/>
          <p:cNvSpPr txBox="1"/>
          <p:nvPr/>
        </p:nvSpPr>
        <p:spPr>
          <a:xfrm>
            <a:off x="196737" y="238666"/>
            <a:ext cx="3303904" cy="423193"/>
          </a:xfrm>
          <a:prstGeom prst="rect">
            <a:avLst/>
          </a:prstGeom>
        </p:spPr>
        <p:txBody>
          <a:bodyPr vert="horz" wrap="square" lIns="0" tIns="0" rIns="0" bIns="0" rtlCol="0">
            <a:spAutoFit/>
          </a:bodyPr>
          <a:lstStyle/>
          <a:p>
            <a:pPr marL="12700">
              <a:lnSpc>
                <a:spcPts val="3345"/>
              </a:lnSpc>
            </a:pPr>
            <a:endParaRPr sz="2800" dirty="0">
              <a:latin typeface="Times New Roman"/>
              <a:cs typeface="Times New Roman"/>
            </a:endParaRPr>
          </a:p>
        </p:txBody>
      </p:sp>
      <p:sp>
        <p:nvSpPr>
          <p:cNvPr id="9" name="object 4"/>
          <p:cNvSpPr txBox="1"/>
          <p:nvPr/>
        </p:nvSpPr>
        <p:spPr>
          <a:xfrm>
            <a:off x="196737" y="731203"/>
            <a:ext cx="6209030" cy="423193"/>
          </a:xfrm>
          <a:prstGeom prst="rect">
            <a:avLst/>
          </a:prstGeom>
        </p:spPr>
        <p:txBody>
          <a:bodyPr vert="horz" wrap="square" lIns="0" tIns="0" rIns="0" bIns="0" rtlCol="0">
            <a:spAutoFit/>
          </a:bodyPr>
          <a:lstStyle/>
          <a:p>
            <a:pPr algn="ctr">
              <a:lnSpc>
                <a:spcPts val="3345"/>
              </a:lnSpc>
            </a:pPr>
            <a:endParaRPr sz="2800" dirty="0">
              <a:latin typeface="Times New Roman"/>
              <a:cs typeface="Times New Roman"/>
            </a:endParaRPr>
          </a:p>
        </p:txBody>
      </p:sp>
      <p:sp>
        <p:nvSpPr>
          <p:cNvPr id="10" name="Rectangle 9"/>
          <p:cNvSpPr/>
          <p:nvPr/>
        </p:nvSpPr>
        <p:spPr>
          <a:xfrm>
            <a:off x="5234193" y="4888468"/>
            <a:ext cx="184731" cy="369332"/>
          </a:xfrm>
          <a:prstGeom prst="rect">
            <a:avLst/>
          </a:prstGeom>
        </p:spPr>
        <p:txBody>
          <a:bodyPr wrap="none">
            <a:spAutoFit/>
          </a:bodyPr>
          <a:lstStyle/>
          <a:p>
            <a:endParaRPr lang="en-GB" dirty="0"/>
          </a:p>
        </p:txBody>
      </p:sp>
      <p:sp>
        <p:nvSpPr>
          <p:cNvPr id="11" name="Date Placeholder 10"/>
          <p:cNvSpPr>
            <a:spLocks noGrp="1"/>
          </p:cNvSpPr>
          <p:nvPr>
            <p:ph type="dt" sz="half" idx="10"/>
          </p:nvPr>
        </p:nvSpPr>
        <p:spPr/>
        <p:txBody>
          <a:bodyPr/>
          <a:lstStyle/>
          <a:p>
            <a:endParaRPr lang="en-GB" dirty="0"/>
          </a:p>
        </p:txBody>
      </p:sp>
    </p:spTree>
    <p:extLst>
      <p:ext uri="{BB962C8B-B14F-4D97-AF65-F5344CB8AC3E}">
        <p14:creationId xmlns:p14="http://schemas.microsoft.com/office/powerpoint/2010/main" val="1401588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lgn="r" rtl="1"/>
            <a:r>
              <a:rPr lang="ar-SA" dirty="0" smtClean="0"/>
              <a:t>أولاً: الأسمدة الحيوية – الريزوبكتيريا</a:t>
            </a:r>
            <a:r>
              <a:rPr lang="en-GB" dirty="0" err="1" smtClean="0"/>
              <a:t>Rhizobacteria</a:t>
            </a:r>
            <a:r>
              <a:rPr lang="en-GB" dirty="0" smtClean="0"/>
              <a:t> </a:t>
            </a:r>
            <a:r>
              <a:rPr lang="ar-SA" dirty="0" smtClean="0"/>
              <a:t/>
            </a:r>
            <a:br>
              <a:rPr lang="ar-SA" dirty="0" smtClean="0"/>
            </a:br>
            <a:r>
              <a:rPr lang="ar-SA" dirty="0" smtClean="0"/>
              <a:t>المنتجة للمواد المنظمة والمشجعه للنمو النبات</a:t>
            </a:r>
            <a:endParaRPr lang="en-GB" dirty="0"/>
          </a:p>
        </p:txBody>
      </p:sp>
      <p:sp>
        <p:nvSpPr>
          <p:cNvPr id="3" name="Content Placeholder 2"/>
          <p:cNvSpPr>
            <a:spLocks noGrp="1"/>
          </p:cNvSpPr>
          <p:nvPr>
            <p:ph idx="1"/>
          </p:nvPr>
        </p:nvSpPr>
        <p:spPr/>
        <p:txBody>
          <a:bodyPr/>
          <a:lstStyle/>
          <a:p>
            <a:pPr marL="0" indent="0" algn="r" rtl="1">
              <a:buNone/>
            </a:pPr>
            <a:r>
              <a:rPr lang="ar-SA" dirty="0" smtClean="0"/>
              <a:t>1- الريزوبكتيريا المشجعه لصحة النبات</a:t>
            </a:r>
          </a:p>
          <a:p>
            <a:pPr marL="0" indent="0" algn="r" rtl="1">
              <a:buNone/>
            </a:pPr>
            <a:r>
              <a:rPr lang="ar-SA" dirty="0" smtClean="0"/>
              <a:t>2- الريزوبكتيريا المشجعه للمحصول</a:t>
            </a:r>
          </a:p>
          <a:p>
            <a:pPr marL="0" indent="0" algn="r" rtl="1">
              <a:buNone/>
            </a:pPr>
            <a:r>
              <a:rPr lang="ar-SA" dirty="0" smtClean="0"/>
              <a:t>3- الريزوبكتيريا المشجعه للنمو والحامية للنبات حيوياً</a:t>
            </a:r>
          </a:p>
          <a:p>
            <a:pPr marL="0" indent="0" algn="r" rtl="1">
              <a:buNone/>
            </a:pPr>
            <a:r>
              <a:rPr lang="ar-SA" dirty="0" smtClean="0"/>
              <a:t>4- البكتيريا الداعمه لنمو النبات وصحة التربة</a:t>
            </a:r>
            <a:endParaRPr lang="en-GB" dirty="0"/>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2</a:t>
            </a:fld>
            <a:endParaRPr lang="en-GB"/>
          </a:p>
        </p:txBody>
      </p:sp>
    </p:spTree>
    <p:extLst>
      <p:ext uri="{BB962C8B-B14F-4D97-AF65-F5344CB8AC3E}">
        <p14:creationId xmlns:p14="http://schemas.microsoft.com/office/powerpoint/2010/main" val="3283782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r" rtl="1"/>
            <a:r>
              <a:rPr lang="ar-SA" dirty="0" smtClean="0"/>
              <a:t>الريزوبكتيريا</a:t>
            </a:r>
            <a:r>
              <a:rPr lang="en-GB" dirty="0" err="1" smtClean="0"/>
              <a:t>Rhizobacteria</a:t>
            </a:r>
            <a:r>
              <a:rPr lang="en-GB" dirty="0" smtClean="0"/>
              <a:t> </a:t>
            </a:r>
            <a:r>
              <a:rPr lang="ar-SA" dirty="0" smtClean="0"/>
              <a:t/>
            </a:r>
            <a:br>
              <a:rPr lang="ar-SA" dirty="0" smtClean="0"/>
            </a:br>
            <a:r>
              <a:rPr lang="ar-SA" dirty="0" smtClean="0"/>
              <a:t>المنتجة للمواد المنظمة والمشجعه للنمو النبات</a:t>
            </a:r>
            <a:endParaRPr lang="en-GB" dirty="0"/>
          </a:p>
        </p:txBody>
      </p:sp>
      <p:sp>
        <p:nvSpPr>
          <p:cNvPr id="3" name="Content Placeholder 2"/>
          <p:cNvSpPr>
            <a:spLocks noGrp="1"/>
          </p:cNvSpPr>
          <p:nvPr>
            <p:ph idx="1"/>
          </p:nvPr>
        </p:nvSpPr>
        <p:spPr/>
        <p:txBody>
          <a:bodyPr>
            <a:normAutofit lnSpcReduction="10000"/>
          </a:bodyPr>
          <a:lstStyle/>
          <a:p>
            <a:pPr algn="r" rtl="1"/>
            <a:r>
              <a:rPr lang="ar-SA" dirty="0" smtClean="0"/>
              <a:t>استخدم تعبير الريزوبكتيريا المشجعه لنمو النبات أول مره في أواخر السبعينيات بواسطة العالم </a:t>
            </a:r>
            <a:r>
              <a:rPr lang="en-GB" dirty="0" err="1" smtClean="0"/>
              <a:t>Kloepper</a:t>
            </a:r>
            <a:r>
              <a:rPr lang="ar-SA" dirty="0" smtClean="0"/>
              <a:t> وزملائه من خلال دراساتهم التي أظهرت التأثير المشجع لسلالات من بكتيريا </a:t>
            </a:r>
            <a:r>
              <a:rPr lang="en-GB" dirty="0" smtClean="0"/>
              <a:t>Pseudomonas</a:t>
            </a:r>
            <a:r>
              <a:rPr lang="ar-SA" dirty="0" smtClean="0"/>
              <a:t> على نمو محاصيل نباتات البطاطس من خلال قدرتها على مقاومة ممرضات التربة (1890 - 1981).</a:t>
            </a:r>
          </a:p>
          <a:p>
            <a:pPr algn="r" rtl="1"/>
            <a:r>
              <a:rPr lang="ar-SA" dirty="0" smtClean="0"/>
              <a:t>كذلك تم عزل أكثر من 4000 سلالة بكتيرية من ريزوسفير النباتات النامية بالمناطق شديدة البرودة في كند (1983 - 1984) حيث تم تقييم كفاءتها في تثبيت الأزوت وثبت أن بعضها قادر على اختزال الأسيتيلين والتوطن بفعالية في جذور نبات الكانولا النامية في ظروف حرارة منخفضه أيضاً</a:t>
            </a:r>
          </a:p>
          <a:p>
            <a:pPr algn="r" rtl="1"/>
            <a:r>
              <a:rPr lang="ar-SA" dirty="0" smtClean="0"/>
              <a:t>أظهر تعريف السلالات أنها من الأنواع البكتيرية: </a:t>
            </a:r>
          </a:p>
          <a:p>
            <a:pPr marL="0" indent="0" algn="l">
              <a:buNone/>
            </a:pPr>
            <a:r>
              <a:rPr lang="en-GB" i="1" dirty="0" smtClean="0"/>
              <a:t>Pseudomonas </a:t>
            </a:r>
            <a:r>
              <a:rPr lang="en-GB" i="1" dirty="0" err="1" smtClean="0"/>
              <a:t>putida</a:t>
            </a:r>
            <a:r>
              <a:rPr lang="en-GB" i="1" dirty="0" smtClean="0"/>
              <a:t>, Pseudomonas </a:t>
            </a:r>
            <a:r>
              <a:rPr lang="en-GB" i="1" dirty="0" err="1" smtClean="0"/>
              <a:t>fluoresencens</a:t>
            </a:r>
            <a:r>
              <a:rPr lang="en-GB" i="1" dirty="0" smtClean="0"/>
              <a:t>, </a:t>
            </a:r>
            <a:r>
              <a:rPr lang="en-GB" i="1" dirty="0" err="1" smtClean="0"/>
              <a:t>Serratia</a:t>
            </a:r>
            <a:r>
              <a:rPr lang="en-GB" i="1" dirty="0" smtClean="0"/>
              <a:t> </a:t>
            </a:r>
            <a:r>
              <a:rPr lang="en-GB" i="1" dirty="0" err="1" smtClean="0"/>
              <a:t>liquefaciens</a:t>
            </a:r>
            <a:r>
              <a:rPr lang="en-GB" i="1" dirty="0" smtClean="0"/>
              <a:t>, </a:t>
            </a:r>
            <a:r>
              <a:rPr lang="en-GB" i="1" dirty="0" err="1" smtClean="0"/>
              <a:t>Arthrobacter</a:t>
            </a:r>
            <a:r>
              <a:rPr lang="en-GB" i="1" dirty="0" smtClean="0"/>
              <a:t> </a:t>
            </a:r>
            <a:r>
              <a:rPr lang="en-GB" i="1" dirty="0" err="1" smtClean="0"/>
              <a:t>citreus</a:t>
            </a:r>
            <a:r>
              <a:rPr lang="en-GB" i="1" dirty="0" smtClean="0"/>
              <a:t> </a:t>
            </a:r>
            <a:endParaRPr lang="ar-SA" i="1" dirty="0" smtClean="0"/>
          </a:p>
          <a:p>
            <a:pPr algn="r" rtl="1"/>
            <a:endParaRPr lang="en-GB" dirty="0"/>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3</a:t>
            </a:fld>
            <a:endParaRPr lang="en-GB"/>
          </a:p>
        </p:txBody>
      </p:sp>
    </p:spTree>
    <p:extLst>
      <p:ext uri="{BB962C8B-B14F-4D97-AF65-F5344CB8AC3E}">
        <p14:creationId xmlns:p14="http://schemas.microsoft.com/office/powerpoint/2010/main" val="1673089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pPr algn="r" rtl="1"/>
            <a:r>
              <a:rPr lang="ar-SA" sz="4000" dirty="0" smtClean="0"/>
              <a:t>الآليــــات المختـــلفة التي تشجع الريزوبكتيريا</a:t>
            </a:r>
            <a:r>
              <a:rPr lang="en-GB" sz="4000" dirty="0" err="1" smtClean="0"/>
              <a:t>Rhizobacteria</a:t>
            </a:r>
            <a:r>
              <a:rPr lang="en-GB" sz="4000" dirty="0" smtClean="0"/>
              <a:t> </a:t>
            </a:r>
            <a:r>
              <a:rPr lang="ar-SA" sz="4000" dirty="0" smtClean="0"/>
              <a:t> من خلالهـــا نمو النبــات:</a:t>
            </a:r>
            <a:endParaRPr lang="en-GB" sz="4000" dirty="0"/>
          </a:p>
        </p:txBody>
      </p:sp>
      <p:sp>
        <p:nvSpPr>
          <p:cNvPr id="3" name="Content Placeholder 2"/>
          <p:cNvSpPr>
            <a:spLocks noGrp="1"/>
          </p:cNvSpPr>
          <p:nvPr>
            <p:ph idx="1"/>
          </p:nvPr>
        </p:nvSpPr>
        <p:spPr>
          <a:xfrm>
            <a:off x="838200" y="1739135"/>
            <a:ext cx="4970172" cy="4524315"/>
          </a:xfrm>
        </p:spPr>
        <p:style>
          <a:lnRef idx="3">
            <a:schemeClr val="lt1"/>
          </a:lnRef>
          <a:fillRef idx="1">
            <a:schemeClr val="accent1"/>
          </a:fillRef>
          <a:effectRef idx="1">
            <a:schemeClr val="accent1"/>
          </a:effectRef>
          <a:fontRef idx="minor">
            <a:schemeClr val="lt1"/>
          </a:fontRef>
        </p:style>
        <p:txBody>
          <a:bodyPr>
            <a:normAutofit lnSpcReduction="10000"/>
          </a:bodyPr>
          <a:lstStyle/>
          <a:p>
            <a:pPr marL="0" indent="0" algn="r" rtl="1">
              <a:buNone/>
            </a:pPr>
            <a:r>
              <a:rPr lang="ar-SA" sz="3200" b="1" dirty="0">
                <a:effectLst>
                  <a:outerShdw blurRad="38100" dist="38100" dir="2700000" algn="tl">
                    <a:srgbClr val="000000">
                      <a:alpha val="43137"/>
                    </a:srgbClr>
                  </a:outerShdw>
                </a:effectLst>
              </a:rPr>
              <a:t>2- آليــات غير مبــاشــــرة</a:t>
            </a:r>
            <a:r>
              <a:rPr lang="ar-SA" sz="3200" b="1" dirty="0" smtClean="0">
                <a:effectLst>
                  <a:outerShdw blurRad="38100" dist="38100" dir="2700000" algn="tl">
                    <a:srgbClr val="000000">
                      <a:alpha val="43137"/>
                    </a:srgbClr>
                  </a:outerShdw>
                </a:effectLst>
              </a:rPr>
              <a:t>:</a:t>
            </a:r>
          </a:p>
          <a:p>
            <a:pPr marL="0" indent="0" algn="r" rtl="1">
              <a:buNone/>
            </a:pPr>
            <a:r>
              <a:rPr lang="ar-SA" sz="3200" b="1" dirty="0" smtClean="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أ) إنتاج المضادات الحيوية.</a:t>
            </a:r>
          </a:p>
          <a:p>
            <a:pPr marL="0" indent="0" algn="r" rtl="1">
              <a:buNone/>
            </a:pPr>
            <a:r>
              <a:rPr lang="ar-SA" sz="3200" b="1" dirty="0" smtClean="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ب) إنتاج نواتج الأيض المضادة للفطريات.</a:t>
            </a:r>
          </a:p>
          <a:p>
            <a:pPr marL="0" indent="0" algn="r" rtl="1">
              <a:buNone/>
            </a:pPr>
            <a:r>
              <a:rPr lang="ar-SA" sz="3200" b="1" dirty="0" smtClean="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ج) إنتاج الإنزيمات المحللة للجدر الخلوية للفطريات.</a:t>
            </a:r>
          </a:p>
          <a:p>
            <a:pPr marL="0" indent="0" algn="r" rtl="1">
              <a:buNone/>
            </a:pPr>
            <a:r>
              <a:rPr lang="ar-SA" sz="3200" b="1" dirty="0" smtClean="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د) التنافس على مواضع التوطن بالجذور.</a:t>
            </a:r>
          </a:p>
          <a:p>
            <a:pPr marL="0" indent="0" algn="r" rtl="1">
              <a:buNone/>
            </a:pPr>
            <a:r>
              <a:rPr lang="ar-SA" sz="3200" b="1" dirty="0" smtClean="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هـ) تحفيز المقاومة الجهازية للنبات.</a:t>
            </a:r>
            <a:endParaRPr lang="en-GB" sz="3200" b="1" dirty="0">
              <a:ln w="12700">
                <a:solidFill>
                  <a:schemeClr val="tx1"/>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4" name="TextBox 3"/>
          <p:cNvSpPr txBox="1"/>
          <p:nvPr/>
        </p:nvSpPr>
        <p:spPr>
          <a:xfrm>
            <a:off x="6555347" y="1739136"/>
            <a:ext cx="4798454" cy="452431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r" rtl="1"/>
            <a:r>
              <a:rPr lang="ar-SA" sz="3200" b="1" dirty="0" smtClean="0">
                <a:effectLst>
                  <a:outerShdw blurRad="38100" dist="38100" dir="2700000" algn="tl">
                    <a:srgbClr val="000000">
                      <a:alpha val="43137"/>
                    </a:srgbClr>
                  </a:outerShdw>
                </a:effectLst>
              </a:rPr>
              <a:t>1- آليــــات مبــــاشــــــــــــرة: </a:t>
            </a:r>
          </a:p>
          <a:p>
            <a:pPr algn="r" rtl="1"/>
            <a:r>
              <a:rPr lang="ar-SA" sz="3200" b="1" dirty="0" smtClean="0">
                <a:ln w="12700">
                  <a:solidFill>
                    <a:schemeClr val="accent5"/>
                  </a:solidFill>
                  <a:prstDash val="solid"/>
                </a:ln>
                <a:pattFill prst="ltDnDiag">
                  <a:fgClr>
                    <a:schemeClr val="accent5">
                      <a:lumMod val="60000"/>
                      <a:lumOff val="40000"/>
                    </a:schemeClr>
                  </a:fgClr>
                  <a:bgClr>
                    <a:schemeClr val="bg1"/>
                  </a:bgClr>
                </a:pattFill>
              </a:rPr>
              <a:t>أ) تثبيت النيتروجين الجوي</a:t>
            </a:r>
          </a:p>
          <a:p>
            <a:pPr algn="r" rtl="1"/>
            <a:r>
              <a:rPr lang="ar-SA" sz="3200" b="1" dirty="0" smtClean="0">
                <a:ln w="12700">
                  <a:solidFill>
                    <a:schemeClr val="accent5"/>
                  </a:solidFill>
                  <a:prstDash val="solid"/>
                </a:ln>
                <a:pattFill prst="ltDnDiag">
                  <a:fgClr>
                    <a:schemeClr val="accent5">
                      <a:lumMod val="60000"/>
                      <a:lumOff val="40000"/>
                    </a:schemeClr>
                  </a:fgClr>
                  <a:bgClr>
                    <a:schemeClr val="bg1"/>
                  </a:bgClr>
                </a:pattFill>
              </a:rPr>
              <a:t>ب) تيسير الفوسفات </a:t>
            </a:r>
          </a:p>
          <a:p>
            <a:pPr algn="r" rtl="1"/>
            <a:r>
              <a:rPr lang="ar-SA" sz="3200" b="1" dirty="0" smtClean="0">
                <a:ln w="12700">
                  <a:solidFill>
                    <a:schemeClr val="accent5"/>
                  </a:solidFill>
                  <a:prstDash val="solid"/>
                </a:ln>
                <a:pattFill prst="ltDnDiag">
                  <a:fgClr>
                    <a:schemeClr val="accent5">
                      <a:lumMod val="60000"/>
                      <a:lumOff val="40000"/>
                    </a:schemeClr>
                  </a:fgClr>
                  <a:bgClr>
                    <a:schemeClr val="bg1"/>
                  </a:bgClr>
                </a:pattFill>
              </a:rPr>
              <a:t>ج) تيسير البوتاسيوم </a:t>
            </a:r>
          </a:p>
          <a:p>
            <a:pPr algn="r" rtl="1"/>
            <a:r>
              <a:rPr lang="ar-SA" sz="3200" b="1" dirty="0" smtClean="0">
                <a:ln w="12700">
                  <a:solidFill>
                    <a:schemeClr val="accent5"/>
                  </a:solidFill>
                  <a:prstDash val="solid"/>
                </a:ln>
                <a:pattFill prst="ltDnDiag">
                  <a:fgClr>
                    <a:schemeClr val="accent5">
                      <a:lumMod val="60000"/>
                      <a:lumOff val="40000"/>
                    </a:schemeClr>
                  </a:fgClr>
                  <a:bgClr>
                    <a:schemeClr val="bg1"/>
                  </a:bgClr>
                </a:pattFill>
              </a:rPr>
              <a:t>د) إنتاج مخلبيات الحديد (السيدوفوروس).</a:t>
            </a:r>
          </a:p>
          <a:p>
            <a:pPr algn="r" rtl="1"/>
            <a:r>
              <a:rPr lang="ar-SA" sz="3200" b="1" dirty="0" smtClean="0">
                <a:ln w="12700">
                  <a:solidFill>
                    <a:schemeClr val="accent5"/>
                  </a:solidFill>
                  <a:prstDash val="solid"/>
                </a:ln>
                <a:pattFill prst="ltDnDiag">
                  <a:fgClr>
                    <a:schemeClr val="accent5">
                      <a:lumMod val="60000"/>
                      <a:lumOff val="40000"/>
                    </a:schemeClr>
                  </a:fgClr>
                  <a:bgClr>
                    <a:schemeClr val="bg1"/>
                  </a:bgClr>
                </a:pattFill>
              </a:rPr>
              <a:t>هـ)إنتاج الهرمونات النباتية مثل الأكسينات، الجبريلنات، السيتوتوكسينات. </a:t>
            </a:r>
            <a:endParaRPr lang="en-GB" sz="3200" b="1" dirty="0">
              <a:ln w="12700">
                <a:solidFill>
                  <a:schemeClr val="accent5"/>
                </a:solidFill>
                <a:prstDash val="solid"/>
              </a:ln>
              <a:pattFill prst="ltDnDiag">
                <a:fgClr>
                  <a:schemeClr val="accent5">
                    <a:lumMod val="60000"/>
                    <a:lumOff val="40000"/>
                  </a:schemeClr>
                </a:fgClr>
                <a:bgClr>
                  <a:schemeClr val="bg1"/>
                </a:bgClr>
              </a:pattFill>
            </a:endParaRPr>
          </a:p>
        </p:txBody>
      </p:sp>
      <p:sp>
        <p:nvSpPr>
          <p:cNvPr id="5" name="Date Placeholder 4"/>
          <p:cNvSpPr>
            <a:spLocks noGrp="1"/>
          </p:cNvSpPr>
          <p:nvPr>
            <p:ph type="dt" sz="half" idx="10"/>
          </p:nvPr>
        </p:nvSpPr>
        <p:spPr/>
        <p:txBody>
          <a:bodyPr/>
          <a:lstStyle/>
          <a:p>
            <a:r>
              <a:rPr lang="en-GB" smtClean="0"/>
              <a:t>2015</a:t>
            </a:r>
            <a:endParaRPr lang="en-GB"/>
          </a:p>
        </p:txBody>
      </p:sp>
      <p:sp>
        <p:nvSpPr>
          <p:cNvPr id="6" name="Footer Placeholder 5"/>
          <p:cNvSpPr>
            <a:spLocks noGrp="1"/>
          </p:cNvSpPr>
          <p:nvPr>
            <p:ph type="ftr" sz="quarter" idx="11"/>
          </p:nvPr>
        </p:nvSpPr>
        <p:spPr/>
        <p:txBody>
          <a:bodyPr/>
          <a:lstStyle/>
          <a:p>
            <a:r>
              <a:rPr lang="en-GB" smtClean="0"/>
              <a:t>MIC  345</a:t>
            </a:r>
            <a:endParaRPr lang="en-GB"/>
          </a:p>
        </p:txBody>
      </p:sp>
      <p:sp>
        <p:nvSpPr>
          <p:cNvPr id="7" name="Slide Number Placeholder 6"/>
          <p:cNvSpPr>
            <a:spLocks noGrp="1"/>
          </p:cNvSpPr>
          <p:nvPr>
            <p:ph type="sldNum" sz="quarter" idx="12"/>
          </p:nvPr>
        </p:nvSpPr>
        <p:spPr/>
        <p:txBody>
          <a:bodyPr/>
          <a:lstStyle/>
          <a:p>
            <a:fld id="{50112369-9899-4710-9849-824D4AFDA40E}" type="slidenum">
              <a:rPr lang="en-GB" smtClean="0"/>
              <a:t>4</a:t>
            </a:fld>
            <a:endParaRPr lang="en-GB"/>
          </a:p>
        </p:txBody>
      </p:sp>
    </p:spTree>
    <p:extLst>
      <p:ext uri="{BB962C8B-B14F-4D97-AF65-F5344CB8AC3E}">
        <p14:creationId xmlns:p14="http://schemas.microsoft.com/office/powerpoint/2010/main" val="387077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r" rtl="1"/>
            <a:r>
              <a:rPr lang="ar-SA" dirty="0" smtClean="0"/>
              <a:t>التأثير الإيجابي بالآليات المباشرة للريزوبكتيريا المنتجة لمواد النمو على النباتات الملقحة قد يتأثر بالعوامل الآتية: </a:t>
            </a:r>
            <a:endParaRPr lang="en-GB" dirty="0"/>
          </a:p>
        </p:txBody>
      </p:sp>
      <p:sp>
        <p:nvSpPr>
          <p:cNvPr id="3" name="Content Placeholder 2"/>
          <p:cNvSpPr>
            <a:spLocks noGrp="1"/>
          </p:cNvSpPr>
          <p:nvPr>
            <p:ph idx="1"/>
          </p:nvPr>
        </p:nvSpPr>
        <p:spPr/>
        <p:txBody>
          <a:bodyPr/>
          <a:lstStyle/>
          <a:p>
            <a:pPr marL="514350" indent="-514350" algn="r" rtl="1">
              <a:buFont typeface="+mj-lt"/>
              <a:buAutoNum type="arabicPeriod"/>
            </a:pPr>
            <a:r>
              <a:rPr lang="ar-SA" dirty="0" smtClean="0"/>
              <a:t>مدى توفر الميــاه.</a:t>
            </a:r>
          </a:p>
          <a:p>
            <a:pPr marL="514350" indent="-514350" algn="r" rtl="1">
              <a:buFont typeface="+mj-lt"/>
              <a:buAutoNum type="arabicPeriod"/>
            </a:pPr>
            <a:r>
              <a:rPr lang="ar-SA" dirty="0" smtClean="0"/>
              <a:t>وجود بعض العناصر السامة.</a:t>
            </a:r>
          </a:p>
          <a:p>
            <a:pPr marL="514350" indent="-514350" algn="r" rtl="1">
              <a:buFont typeface="+mj-lt"/>
              <a:buAutoNum type="arabicPeriod"/>
            </a:pPr>
            <a:r>
              <a:rPr lang="ar-SA" dirty="0" smtClean="0"/>
              <a:t>وجود بعض الميكروبات الضارة أو الممرضة.</a:t>
            </a:r>
          </a:p>
          <a:p>
            <a:pPr marL="514350" indent="-514350" algn="r" rtl="1">
              <a:buFont typeface="+mj-lt"/>
              <a:buAutoNum type="arabicPeriod"/>
            </a:pPr>
            <a:r>
              <a:rPr lang="ar-SA" dirty="0" smtClean="0"/>
              <a:t>درجة التخصص بين الميكروب المنتج والنبات المتعرض للتأثير حيث  وجد أن البكتيريا المنتجة لمواد النمو والمعزولة من صنف نباتي معين يكون تأثيرها الإيجابي على هذا الصنف عند تلقيحه بها أفضل من تأثيرها على صنف آخر.</a:t>
            </a:r>
          </a:p>
          <a:p>
            <a:pPr marL="514350" indent="-514350" algn="r" rtl="1">
              <a:buFont typeface="+mj-lt"/>
              <a:buAutoNum type="arabicPeriod"/>
            </a:pPr>
            <a:r>
              <a:rPr lang="ar-SA" dirty="0" smtClean="0"/>
              <a:t>اللقاحات الفردية واللقاحات المزدوجة حيث وجد أن استخدام لقاح مزدوج من الرايزوبيا وبكتيريا </a:t>
            </a:r>
            <a:r>
              <a:rPr lang="en-GB" dirty="0" smtClean="0"/>
              <a:t>Bacillus subtilis</a:t>
            </a:r>
            <a:r>
              <a:rPr lang="ar-SA" dirty="0" smtClean="0"/>
              <a:t> يكون ذو تأثير أفضل على تكوين العقد وتثبيت النيتروجين ونمو النبات أيضاً مما لو استخدم اللقاح الفردي بالريزوبيا فقط.</a:t>
            </a:r>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5</a:t>
            </a:fld>
            <a:endParaRPr lang="en-GB"/>
          </a:p>
        </p:txBody>
      </p:sp>
    </p:spTree>
    <p:extLst>
      <p:ext uri="{BB962C8B-B14F-4D97-AF65-F5344CB8AC3E}">
        <p14:creationId xmlns:p14="http://schemas.microsoft.com/office/powerpoint/2010/main" val="4567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pPr algn="r" rtl="1"/>
            <a:r>
              <a:rPr lang="ar-SA" dirty="0" smtClean="0"/>
              <a:t>الآليــات الغير مبــاشـــرة</a:t>
            </a:r>
            <a:endParaRPr lang="en-GB" dirty="0"/>
          </a:p>
        </p:txBody>
      </p:sp>
      <p:sp>
        <p:nvSpPr>
          <p:cNvPr id="3" name="Content Placeholder 2"/>
          <p:cNvSpPr>
            <a:spLocks noGrp="1"/>
          </p:cNvSpPr>
          <p:nvPr>
            <p:ph idx="1"/>
          </p:nvPr>
        </p:nvSpPr>
        <p:spPr/>
        <p:txBody>
          <a:bodyPr>
            <a:normAutofit fontScale="77500" lnSpcReduction="20000"/>
          </a:bodyPr>
          <a:lstStyle/>
          <a:p>
            <a:pPr marL="514350" indent="-514350" algn="r" rtl="1">
              <a:buFont typeface="+mj-lt"/>
              <a:buAutoNum type="arabicPeriod"/>
            </a:pPr>
            <a:r>
              <a:rPr lang="ar-SA" dirty="0" smtClean="0"/>
              <a:t>دور الريزوبكتيريا كحاميات حيوية </a:t>
            </a:r>
            <a:r>
              <a:rPr lang="en-GB" dirty="0" err="1" smtClean="0"/>
              <a:t>Bioprotectants</a:t>
            </a:r>
            <a:endParaRPr lang="ar-SA" dirty="0" smtClean="0"/>
          </a:p>
          <a:p>
            <a:pPr marL="0" indent="0" algn="r" rtl="1">
              <a:buNone/>
            </a:pPr>
            <a:r>
              <a:rPr lang="ar-SA" dirty="0" smtClean="0"/>
              <a:t>تستخدم كثيرمن الريزوبكتيريا مثل بعض الأنواع التابعة لأجناس</a:t>
            </a:r>
          </a:p>
          <a:p>
            <a:pPr marL="0" indent="0" algn="l">
              <a:buNone/>
            </a:pPr>
            <a:r>
              <a:rPr lang="en-GB" i="1" dirty="0" smtClean="0"/>
              <a:t>Streptomyces, Bacillus, </a:t>
            </a:r>
            <a:r>
              <a:rPr lang="en-GB" i="1" dirty="0" err="1" smtClean="0"/>
              <a:t>Burkholderia</a:t>
            </a:r>
            <a:r>
              <a:rPr lang="en-GB" i="1" dirty="0" smtClean="0"/>
              <a:t>, Pseudomonas</a:t>
            </a:r>
            <a:endParaRPr lang="ar-SA" i="1" dirty="0" smtClean="0"/>
          </a:p>
          <a:p>
            <a:pPr marL="0" indent="0" algn="r" rtl="1">
              <a:buNone/>
            </a:pPr>
            <a:r>
              <a:rPr lang="ar-SA" dirty="0" smtClean="0"/>
              <a:t>كوسيلة للمقاومة الحيوية في منطقة الريزوسفير للنباتات المختلفة وتقوم هذه الميكروبات بتثبيط مسببات الأمراض النباتية بطرق عديدة:</a:t>
            </a:r>
          </a:p>
          <a:p>
            <a:pPr marL="0" indent="0" algn="r" rtl="1">
              <a:buNone/>
            </a:pPr>
            <a:r>
              <a:rPr lang="ar-SA" dirty="0"/>
              <a:t>	</a:t>
            </a:r>
            <a:r>
              <a:rPr lang="ar-SA" dirty="0" smtClean="0"/>
              <a:t>إنتاج مضادات حيوية </a:t>
            </a:r>
          </a:p>
          <a:p>
            <a:pPr marL="0" indent="0" algn="r" rtl="1">
              <a:buNone/>
            </a:pPr>
            <a:r>
              <a:rPr lang="ar-SA" dirty="0" smtClean="0"/>
              <a:t>	تنشيط الجهاز المناعي للنبات </a:t>
            </a:r>
          </a:p>
          <a:p>
            <a:pPr marL="0" indent="0" algn="r" rtl="1">
              <a:buNone/>
            </a:pPr>
            <a:r>
              <a:rPr lang="ar-SA" dirty="0"/>
              <a:t>	</a:t>
            </a:r>
            <a:r>
              <a:rPr lang="ar-SA" dirty="0" smtClean="0"/>
              <a:t>إنتاج مخلبيات الحديد (</a:t>
            </a:r>
            <a:r>
              <a:rPr lang="en-GB" dirty="0" err="1" smtClean="0"/>
              <a:t>Siderophores</a:t>
            </a:r>
            <a:r>
              <a:rPr lang="ar-SA" dirty="0" smtClean="0"/>
              <a:t>) التي تخلص التربة وتحمي النبات من المعادن الثقيلة 	مسببة عدم توفرها للكائنات الممرضة مما يقلل من قدرة الأخيرة على مهاجمة النبات.</a:t>
            </a:r>
          </a:p>
          <a:p>
            <a:pPr marL="0" indent="0" algn="r" rtl="1">
              <a:buNone/>
            </a:pPr>
            <a:r>
              <a:rPr lang="ar-SA" dirty="0"/>
              <a:t>	</a:t>
            </a:r>
            <a:r>
              <a:rPr lang="ar-SA" dirty="0" smtClean="0"/>
              <a:t>أهمها بكتيريا </a:t>
            </a:r>
            <a:r>
              <a:rPr lang="en-GB" i="1" dirty="0" smtClean="0"/>
              <a:t>Pseudomonas</a:t>
            </a:r>
            <a:r>
              <a:rPr lang="ar-SA" dirty="0" smtClean="0"/>
              <a:t>- مثل </a:t>
            </a:r>
            <a:r>
              <a:rPr lang="en-GB" i="1" dirty="0" smtClean="0"/>
              <a:t>P. </a:t>
            </a:r>
            <a:r>
              <a:rPr lang="en-GB" i="1" dirty="0" err="1" smtClean="0"/>
              <a:t>Putida</a:t>
            </a:r>
            <a:r>
              <a:rPr lang="ar-SA" i="1" dirty="0" smtClean="0"/>
              <a:t> </a:t>
            </a:r>
            <a:r>
              <a:rPr lang="ar-SA" dirty="0" smtClean="0"/>
              <a:t>التي</a:t>
            </a:r>
            <a:r>
              <a:rPr lang="ar-SA" i="1" dirty="0" smtClean="0"/>
              <a:t> </a:t>
            </a:r>
            <a:r>
              <a:rPr lang="ar-SA" dirty="0" smtClean="0"/>
              <a:t>تثبط فطر </a:t>
            </a:r>
            <a:r>
              <a:rPr lang="en-GB" dirty="0" err="1" smtClean="0"/>
              <a:t>Fusarium</a:t>
            </a:r>
            <a:r>
              <a:rPr lang="ar-SA" dirty="0" smtClean="0"/>
              <a:t> الذي يهاجم الجذور</a:t>
            </a:r>
          </a:p>
          <a:p>
            <a:pPr marL="0" indent="0" algn="r" rtl="1">
              <a:buNone/>
            </a:pPr>
            <a:r>
              <a:rPr lang="ar-SA" dirty="0"/>
              <a:t>	</a:t>
            </a:r>
            <a:r>
              <a:rPr lang="ar-SA" dirty="0" smtClean="0"/>
              <a:t>النباتية </a:t>
            </a:r>
          </a:p>
          <a:p>
            <a:pPr marL="0" indent="0" algn="r" rtl="1">
              <a:buNone/>
            </a:pPr>
            <a:r>
              <a:rPr lang="ar-SA" dirty="0" smtClean="0"/>
              <a:t>	لابد أن تمتاز هذه البكتيريا المقاومة بقدرة تنافسية عالية للحصول على الغذاء مقارنة بالميكروبات الممرضة.</a:t>
            </a:r>
            <a:endParaRPr lang="en-GB" dirty="0"/>
          </a:p>
        </p:txBody>
      </p:sp>
      <p:sp>
        <p:nvSpPr>
          <p:cNvPr id="4" name="Date Placeholder 3"/>
          <p:cNvSpPr>
            <a:spLocks noGrp="1"/>
          </p:cNvSpPr>
          <p:nvPr>
            <p:ph type="dt" sz="half" idx="10"/>
          </p:nvPr>
        </p:nvSpPr>
        <p:spPr/>
        <p:txBody>
          <a:bodyPr/>
          <a:lstStyle/>
          <a:p>
            <a:r>
              <a:rPr lang="en-GB" smtClean="0"/>
              <a:t>2015</a:t>
            </a:r>
            <a:endParaRPr lang="en-GB"/>
          </a:p>
        </p:txBody>
      </p:sp>
      <p:sp>
        <p:nvSpPr>
          <p:cNvPr id="5" name="Footer Placeholder 4"/>
          <p:cNvSpPr>
            <a:spLocks noGrp="1"/>
          </p:cNvSpPr>
          <p:nvPr>
            <p:ph type="ftr" sz="quarter" idx="11"/>
          </p:nvPr>
        </p:nvSpPr>
        <p:spPr/>
        <p:txBody>
          <a:bodyPr/>
          <a:lstStyle/>
          <a:p>
            <a:r>
              <a:rPr lang="en-GB" smtClean="0"/>
              <a:t>MIC  345</a:t>
            </a:r>
            <a:endParaRPr lang="en-GB"/>
          </a:p>
        </p:txBody>
      </p:sp>
      <p:sp>
        <p:nvSpPr>
          <p:cNvPr id="6" name="Slide Number Placeholder 5"/>
          <p:cNvSpPr>
            <a:spLocks noGrp="1"/>
          </p:cNvSpPr>
          <p:nvPr>
            <p:ph type="sldNum" sz="quarter" idx="12"/>
          </p:nvPr>
        </p:nvSpPr>
        <p:spPr/>
        <p:txBody>
          <a:bodyPr/>
          <a:lstStyle/>
          <a:p>
            <a:fld id="{50112369-9899-4710-9849-824D4AFDA40E}" type="slidenum">
              <a:rPr lang="en-GB" smtClean="0"/>
              <a:t>6</a:t>
            </a:fld>
            <a:endParaRPr lang="en-GB"/>
          </a:p>
        </p:txBody>
      </p:sp>
    </p:spTree>
    <p:extLst>
      <p:ext uri="{BB962C8B-B14F-4D97-AF65-F5344CB8AC3E}">
        <p14:creationId xmlns:p14="http://schemas.microsoft.com/office/powerpoint/2010/main" val="2124165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pPr algn="ctr" rtl="1"/>
            <a:r>
              <a:rPr lang="ar-SA" dirty="0" smtClean="0"/>
              <a:t>تتأثــر استجابة النبات للبكتيريا المشجعه للنمو بعـدة عوامـل </a:t>
            </a:r>
            <a:endParaRPr lang="en-GB" dirty="0"/>
          </a:p>
        </p:txBody>
      </p:sp>
      <p:sp>
        <p:nvSpPr>
          <p:cNvPr id="3" name="Content Placeholder 2"/>
          <p:cNvSpPr>
            <a:spLocks noGrp="1"/>
          </p:cNvSpPr>
          <p:nvPr>
            <p:ph idx="1"/>
          </p:nvPr>
        </p:nvSpPr>
        <p:spPr/>
        <p:txBody>
          <a:bodyPr>
            <a:normAutofit/>
          </a:bodyPr>
          <a:lstStyle/>
          <a:p>
            <a:pPr marL="457200" lvl="1" indent="0" algn="r" rtl="1">
              <a:buNone/>
            </a:pPr>
            <a:r>
              <a:rPr lang="ar-SA" sz="3200" b="1" dirty="0" smtClean="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rPr>
              <a:t>أولاً: عوامـــــــل مرتبطة بالبكتيريا </a:t>
            </a:r>
          </a:p>
          <a:p>
            <a:pPr marL="1428750" lvl="2" indent="-514350" algn="r" rtl="1">
              <a:buFont typeface="+mj-lt"/>
              <a:buAutoNum type="alphaUcPeriod"/>
            </a:pPr>
            <a:r>
              <a:rPr lang="ar-SA" sz="2400" b="1" dirty="0" smtClean="0">
                <a:ln w="0"/>
                <a:effectLst>
                  <a:outerShdw blurRad="38100" dist="19050" dir="2700000" algn="tl" rotWithShape="0">
                    <a:schemeClr val="dk1">
                      <a:alpha val="40000"/>
                    </a:schemeClr>
                  </a:outerShdw>
                </a:effectLst>
              </a:rPr>
              <a:t>قدرة الريزوبكتيريا على الاحتفاظ ببقائها في منطقة الجذور</a:t>
            </a:r>
          </a:p>
          <a:p>
            <a:pPr marL="1828800" lvl="3" indent="-457200" algn="r" rtl="1">
              <a:buFont typeface="+mj-lt"/>
              <a:buAutoNum type="arabicPeriod"/>
            </a:pPr>
            <a:r>
              <a:rPr lang="ar-SA" sz="2400" u="sng" dirty="0" smtClean="0"/>
              <a:t>تكوين تركيبات تحمي الخلية تحت الظروف غير الملائمة</a:t>
            </a:r>
          </a:p>
          <a:p>
            <a:pPr marL="1371600" lvl="3" indent="0" algn="r" rtl="1">
              <a:buNone/>
            </a:pPr>
            <a:r>
              <a:rPr lang="ar-SA" sz="2400" dirty="0" smtClean="0">
                <a:solidFill>
                  <a:srgbClr val="FF0000"/>
                </a:solidFill>
              </a:rPr>
              <a:t>مثال 1: </a:t>
            </a:r>
            <a:r>
              <a:rPr lang="ar-SA" sz="2400" dirty="0" smtClean="0"/>
              <a:t>بكتيريا الموجبة الجرام مثل </a:t>
            </a:r>
            <a:r>
              <a:rPr lang="en-GB" sz="2400" i="1" dirty="0" smtClean="0"/>
              <a:t>Bacillus</a:t>
            </a:r>
            <a:r>
              <a:rPr lang="ar-SA" sz="2400" dirty="0" smtClean="0"/>
              <a:t> تكون جراثيم ساكنة </a:t>
            </a:r>
          </a:p>
          <a:p>
            <a:pPr marL="1371600" lvl="3" indent="0" algn="r" rtl="1">
              <a:buNone/>
            </a:pPr>
            <a:r>
              <a:rPr lang="ar-SA" sz="2400" dirty="0">
                <a:solidFill>
                  <a:srgbClr val="FF0000"/>
                </a:solidFill>
              </a:rPr>
              <a:t>مثال2: </a:t>
            </a:r>
            <a:r>
              <a:rPr lang="ar-SA" sz="2400" dirty="0" smtClean="0"/>
              <a:t>بكتيريا السالبة لجرام مثل </a:t>
            </a:r>
            <a:r>
              <a:rPr lang="en-GB" sz="2400" i="1" dirty="0" err="1" smtClean="0"/>
              <a:t>Azotoabcter</a:t>
            </a:r>
            <a:r>
              <a:rPr lang="ar-SA" sz="2400" dirty="0" smtClean="0"/>
              <a:t> تكون حويصلة تحيط بها عند الظروف غير الملائمة</a:t>
            </a:r>
          </a:p>
          <a:p>
            <a:pPr marL="1371600" lvl="3" indent="0" algn="r" rtl="1">
              <a:buNone/>
            </a:pPr>
            <a:r>
              <a:rPr lang="ar-SA" sz="2400" dirty="0" smtClean="0"/>
              <a:t>2. </a:t>
            </a:r>
            <a:r>
              <a:rPr lang="ar-SA" sz="2400" u="sng" dirty="0" smtClean="0"/>
              <a:t>إنتاج مخلبيات الحديد </a:t>
            </a:r>
            <a:r>
              <a:rPr lang="en-GB" sz="2400" u="sng" dirty="0" err="1" smtClean="0"/>
              <a:t>Siderophores</a:t>
            </a:r>
            <a:r>
              <a:rPr lang="ar-SA" sz="2400" u="sng" dirty="0" smtClean="0"/>
              <a:t> </a:t>
            </a:r>
            <a:r>
              <a:rPr lang="ar-SA" sz="2400" dirty="0" smtClean="0"/>
              <a:t>(له أهمية في السيادة والتنافس)</a:t>
            </a:r>
          </a:p>
          <a:p>
            <a:pPr marL="1371600" lvl="3" indent="0" algn="r" rtl="1">
              <a:buNone/>
            </a:pPr>
            <a:r>
              <a:rPr lang="ar-SA" sz="2400" dirty="0" smtClean="0"/>
              <a:t>3. </a:t>
            </a:r>
            <a:r>
              <a:rPr lang="ar-SA" sz="2400" u="sng" dirty="0" smtClean="0"/>
              <a:t>إنتاج المضاد الحيوي</a:t>
            </a:r>
            <a:r>
              <a:rPr lang="en-GB" sz="2400" u="sng" dirty="0" err="1" smtClean="0"/>
              <a:t>Bacteriocin</a:t>
            </a:r>
            <a:r>
              <a:rPr lang="en-GB" sz="2400" u="sng" dirty="0" smtClean="0"/>
              <a:t> </a:t>
            </a:r>
            <a:r>
              <a:rPr lang="ar-SA" sz="2400" dirty="0" smtClean="0"/>
              <a:t> يمكن انتاجه بواسطة بكتيريا </a:t>
            </a:r>
            <a:r>
              <a:rPr lang="en-GB" sz="2400" i="1" dirty="0" err="1" smtClean="0"/>
              <a:t>Azospirillum</a:t>
            </a:r>
            <a:r>
              <a:rPr lang="ar-SA" sz="2400" dirty="0" smtClean="0"/>
              <a:t> و </a:t>
            </a:r>
            <a:r>
              <a:rPr lang="en-GB" sz="2400" i="1" dirty="0" smtClean="0"/>
              <a:t>Rhizobium</a:t>
            </a:r>
            <a:r>
              <a:rPr lang="ar-SA" sz="2400" dirty="0" smtClean="0"/>
              <a:t>.</a:t>
            </a:r>
          </a:p>
          <a:p>
            <a:pPr marL="1371600" lvl="3" indent="0" algn="r" rtl="1">
              <a:buNone/>
            </a:pPr>
            <a:r>
              <a:rPr lang="ar-SA" sz="2400" dirty="0" smtClean="0"/>
              <a:t>4. </a:t>
            </a:r>
            <a:r>
              <a:rPr lang="ar-SA" sz="2400" u="sng" dirty="0" smtClean="0"/>
              <a:t>الإدمصاص على حبيبات التربة:</a:t>
            </a:r>
            <a:r>
              <a:rPr lang="ar-SA" sz="2400" dirty="0" smtClean="0"/>
              <a:t>حيث أظهرت الدراسات أن السلاله  </a:t>
            </a:r>
            <a:r>
              <a:rPr lang="en-GB" sz="2400" i="1" dirty="0" smtClean="0"/>
              <a:t>A. </a:t>
            </a:r>
            <a:r>
              <a:rPr lang="en-GB" sz="2400" i="1" dirty="0" err="1" smtClean="0"/>
              <a:t>brasilense</a:t>
            </a:r>
            <a:r>
              <a:rPr lang="ar-SA" sz="2400" i="1" dirty="0" smtClean="0"/>
              <a:t> </a:t>
            </a:r>
            <a:endParaRPr lang="en-GB" sz="2400" i="1" dirty="0"/>
          </a:p>
          <a:p>
            <a:pPr marL="1371600" lvl="3" indent="0" algn="r" rtl="1">
              <a:buNone/>
            </a:pPr>
            <a:r>
              <a:rPr lang="ar-SA" sz="2400" dirty="0" smtClean="0"/>
              <a:t>لها القدرة على الارتباط بقوة بحبيبات التربة مما يحميها من الغسيل.</a:t>
            </a:r>
            <a:endParaRPr lang="ar-SA" sz="2400" dirty="0"/>
          </a:p>
          <a:p>
            <a:pPr marL="1885950" lvl="3" indent="-514350" algn="r" rtl="1">
              <a:buFont typeface="+mj-lt"/>
              <a:buAutoNum type="arabicPeriod"/>
            </a:pPr>
            <a:endParaRPr lang="en-GB" dirty="0"/>
          </a:p>
        </p:txBody>
      </p:sp>
      <p:sp>
        <p:nvSpPr>
          <p:cNvPr id="6" name="Date Placeholder 5"/>
          <p:cNvSpPr>
            <a:spLocks noGrp="1"/>
          </p:cNvSpPr>
          <p:nvPr>
            <p:ph type="dt" sz="half" idx="10"/>
          </p:nvPr>
        </p:nvSpPr>
        <p:spPr/>
        <p:txBody>
          <a:bodyPr/>
          <a:lstStyle/>
          <a:p>
            <a:r>
              <a:rPr lang="en-GB" smtClean="0"/>
              <a:t>2015</a:t>
            </a:r>
            <a:endParaRPr lang="en-GB"/>
          </a:p>
        </p:txBody>
      </p:sp>
      <p:sp>
        <p:nvSpPr>
          <p:cNvPr id="7" name="Footer Placeholder 6"/>
          <p:cNvSpPr>
            <a:spLocks noGrp="1"/>
          </p:cNvSpPr>
          <p:nvPr>
            <p:ph type="ftr" sz="quarter" idx="11"/>
          </p:nvPr>
        </p:nvSpPr>
        <p:spPr/>
        <p:txBody>
          <a:bodyPr/>
          <a:lstStyle/>
          <a:p>
            <a:r>
              <a:rPr lang="en-GB" smtClean="0"/>
              <a:t>MIC  345</a:t>
            </a:r>
            <a:endParaRPr lang="en-GB"/>
          </a:p>
        </p:txBody>
      </p:sp>
      <p:sp>
        <p:nvSpPr>
          <p:cNvPr id="8" name="Slide Number Placeholder 7"/>
          <p:cNvSpPr>
            <a:spLocks noGrp="1"/>
          </p:cNvSpPr>
          <p:nvPr>
            <p:ph type="sldNum" sz="quarter" idx="12"/>
          </p:nvPr>
        </p:nvSpPr>
        <p:spPr/>
        <p:txBody>
          <a:bodyPr/>
          <a:lstStyle/>
          <a:p>
            <a:fld id="{50112369-9899-4710-9849-824D4AFDA40E}" type="slidenum">
              <a:rPr lang="en-GB" smtClean="0"/>
              <a:t>7</a:t>
            </a:fld>
            <a:endParaRPr lang="en-GB"/>
          </a:p>
        </p:txBody>
      </p:sp>
    </p:spTree>
    <p:extLst>
      <p:ext uri="{BB962C8B-B14F-4D97-AF65-F5344CB8AC3E}">
        <p14:creationId xmlns:p14="http://schemas.microsoft.com/office/powerpoint/2010/main" val="427207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457200" lvl="1" indent="0" algn="r" rtl="1">
              <a:buNone/>
            </a:pPr>
            <a:r>
              <a:rPr lang="en-GB" sz="3200" b="1" dirty="0" smtClean="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rPr>
              <a:t>B</a:t>
            </a:r>
            <a:r>
              <a:rPr lang="ar-SA" sz="3200" b="1" dirty="0" smtClean="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rPr>
              <a:t>. قدرة </a:t>
            </a:r>
            <a:r>
              <a:rPr lang="ar-SA" sz="3200" b="1" dirty="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rPr>
              <a:t>البكتيريا على التوطن بالجذور</a:t>
            </a:r>
          </a:p>
          <a:p>
            <a:pPr marL="1714500" lvl="3" indent="-342900" algn="r" rtl="1">
              <a:buFont typeface="+mj-lt"/>
              <a:buAutoNum type="arabicPeriod"/>
            </a:pPr>
            <a:r>
              <a:rPr lang="ar-SA" sz="2800" b="1" dirty="0" smtClean="0">
                <a:effectLst>
                  <a:outerShdw blurRad="38100" dist="38100" dir="2700000" algn="tl">
                    <a:srgbClr val="000000">
                      <a:alpha val="43137"/>
                    </a:srgbClr>
                  </a:outerShdw>
                </a:effectLst>
              </a:rPr>
              <a:t>الحركة والانتحاء الكيميائي</a:t>
            </a:r>
          </a:p>
          <a:p>
            <a:pPr marL="1371600" lvl="3" indent="0" algn="r" rtl="1">
              <a:buNone/>
            </a:pPr>
            <a:r>
              <a:rPr lang="ar-SA" sz="2400" dirty="0" smtClean="0"/>
              <a:t>تتحرك كل من بكتيريا </a:t>
            </a:r>
            <a:r>
              <a:rPr lang="en-GB" sz="2400" dirty="0" smtClean="0"/>
              <a:t> </a:t>
            </a:r>
            <a:r>
              <a:rPr lang="en-GB" sz="2400" i="1" dirty="0" err="1" smtClean="0"/>
              <a:t>Azospirillum</a:t>
            </a:r>
            <a:r>
              <a:rPr lang="en-GB" sz="2400" dirty="0" smtClean="0"/>
              <a:t> spp.</a:t>
            </a:r>
            <a:r>
              <a:rPr lang="ar-SA" sz="2400" dirty="0" smtClean="0"/>
              <a:t> و </a:t>
            </a:r>
            <a:r>
              <a:rPr lang="en-GB" sz="2400" i="1" dirty="0" smtClean="0"/>
              <a:t>Pseudomonas</a:t>
            </a:r>
            <a:r>
              <a:rPr lang="en-GB" sz="2400" dirty="0" smtClean="0"/>
              <a:t> spp.</a:t>
            </a:r>
            <a:r>
              <a:rPr lang="ar-SA" sz="2400" dirty="0" smtClean="0"/>
              <a:t> بواسطة أسواط طرفية في حين تتحرك </a:t>
            </a:r>
            <a:r>
              <a:rPr lang="en-GB" sz="2400" i="1" dirty="0" err="1" smtClean="0"/>
              <a:t>Azotobacter</a:t>
            </a:r>
            <a:r>
              <a:rPr lang="en-GB" sz="2400" dirty="0" smtClean="0"/>
              <a:t> spp.</a:t>
            </a:r>
            <a:r>
              <a:rPr lang="ar-SA" sz="2400" dirty="0" smtClean="0"/>
              <a:t> بأسواط محيطيه وهي المسؤولة عن الحركة وهي متطلب اساسي للانتجاء الكيميائي والهوائي</a:t>
            </a:r>
          </a:p>
          <a:p>
            <a:pPr marL="1371600" lvl="3" indent="0" algn="r" rtl="1">
              <a:buNone/>
            </a:pPr>
            <a:r>
              <a:rPr lang="ar-SA" sz="2400" dirty="0" smtClean="0"/>
              <a:t>مثال: وجد أن بكتيريا </a:t>
            </a:r>
            <a:r>
              <a:rPr lang="en-GB" sz="2400" i="1" dirty="0" err="1" smtClean="0"/>
              <a:t>Azospirillum</a:t>
            </a:r>
            <a:r>
              <a:rPr lang="ar-SA" sz="2400" dirty="0" smtClean="0"/>
              <a:t> تميل إلى المناطق المنخفضة لنسبة الأكسجين الذائب أما الانتحائ الكيميائي فيتضح بانجذاب البكتيريا إلى الأحماض الأمينية مثل </a:t>
            </a:r>
            <a:r>
              <a:rPr lang="en-GB" sz="2400" dirty="0" smtClean="0"/>
              <a:t>Aspartic</a:t>
            </a:r>
            <a:r>
              <a:rPr lang="ar-SA" sz="2400" dirty="0" smtClean="0"/>
              <a:t> أو السكريات مثل الجالاكتوز والأحماض العضوية مثل الأوكسانات.</a:t>
            </a:r>
            <a:endParaRPr lang="ar-SA" sz="2800" dirty="0"/>
          </a:p>
          <a:p>
            <a:pPr marL="1371600" lvl="3" indent="0" algn="r" rtl="1">
              <a:buNone/>
            </a:pPr>
            <a:endParaRPr lang="ar-SA" sz="2800" b="1" dirty="0" smtClean="0">
              <a:effectLst>
                <a:outerShdw blurRad="38100" dist="38100" dir="2700000" algn="tl">
                  <a:srgbClr val="000000">
                    <a:alpha val="43137"/>
                  </a:srgbClr>
                </a:outerShdw>
              </a:effectLst>
            </a:endParaRPr>
          </a:p>
          <a:p>
            <a:pPr marL="1371600" lvl="3" indent="0" algn="r" rtl="1">
              <a:buNone/>
            </a:pPr>
            <a:r>
              <a:rPr lang="ar-SA" sz="2800" b="1" dirty="0" smtClean="0">
                <a:effectLst>
                  <a:outerShdw blurRad="38100" dist="38100" dir="2700000" algn="tl">
                    <a:srgbClr val="000000">
                      <a:alpha val="43137"/>
                    </a:srgbClr>
                  </a:outerShdw>
                </a:effectLst>
              </a:rPr>
              <a:t>2. الالتصاق بجذور العائل</a:t>
            </a:r>
          </a:p>
          <a:p>
            <a:pPr marL="1371600" lvl="3" indent="0" algn="r" rtl="1">
              <a:buNone/>
            </a:pPr>
            <a:r>
              <a:rPr lang="ar-SA" sz="2400" dirty="0"/>
              <a:t>لوحظ أن </a:t>
            </a:r>
            <a:r>
              <a:rPr lang="ar-SA" sz="2400" dirty="0" smtClean="0"/>
              <a:t>الشعيرات الجذرية لنبات الدخن تدمص خلايا </a:t>
            </a:r>
            <a:r>
              <a:rPr lang="en-GB" sz="2400" i="1" dirty="0" err="1" smtClean="0"/>
              <a:t>Azospirillum</a:t>
            </a:r>
            <a:r>
              <a:rPr lang="ar-SA" sz="2400" dirty="0" smtClean="0"/>
              <a:t> بدرجة أكثر كفاءة عن غيرها.</a:t>
            </a:r>
          </a:p>
          <a:p>
            <a:pPr marL="1371600" lvl="3" indent="0" algn="r" rtl="1">
              <a:buNone/>
            </a:pPr>
            <a:endParaRPr lang="ar-SA" sz="2400" dirty="0"/>
          </a:p>
          <a:p>
            <a:pPr marL="1371600" lvl="3" indent="0" algn="r" rtl="1">
              <a:buNone/>
            </a:pPr>
            <a:r>
              <a:rPr lang="ar-SA" sz="2800" b="1" dirty="0" smtClean="0">
                <a:effectLst>
                  <a:outerShdw blurRad="38100" dist="38100" dir="2700000" algn="tl">
                    <a:srgbClr val="000000">
                      <a:alpha val="43137"/>
                    </a:srgbClr>
                  </a:outerShdw>
                </a:effectLst>
              </a:rPr>
              <a:t>3. التوطن بأنسجة الجذر</a:t>
            </a:r>
          </a:p>
          <a:p>
            <a:pPr marL="1371600" lvl="3" indent="0" algn="r" rtl="1">
              <a:buNone/>
            </a:pPr>
            <a:r>
              <a:rPr lang="ar-SA" sz="2400" dirty="0" smtClean="0"/>
              <a:t>من المعروف ان التوطن يفيد كلا من العائل النباتي والبكتيريا وتحت ظروف التعايش تقل فرص التنافس على المغذيات نظراً لقدرة أنواع عديدة من البكتيريا على اختراق الجذر مما يؤدي الى سيادة مجاميع البكتيرية ذات الطبيعة الخاصة مع تسهيل انتقال نواتج النشاط الأيضي بين طرفي العلاقة.</a:t>
            </a:r>
            <a:endParaRPr lang="en-GB" sz="2800" b="1" dirty="0">
              <a:effectLst>
                <a:outerShdw blurRad="38100" dist="38100" dir="2700000" algn="tl">
                  <a:srgbClr val="000000">
                    <a:alpha val="43137"/>
                  </a:srgbClr>
                </a:outerShdw>
              </a:effectLst>
            </a:endParaRPr>
          </a:p>
        </p:txBody>
      </p:sp>
      <p:sp>
        <p:nvSpPr>
          <p:cNvPr id="4"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pPr algn="ctr" rtl="1"/>
            <a:r>
              <a:rPr lang="ar-SA" dirty="0" smtClean="0"/>
              <a:t>تتأثــر استجابة النبات للبكتيريا المشجعه للنمو بعـدة عوامـل </a:t>
            </a:r>
            <a:endParaRPr lang="en-GB" dirty="0"/>
          </a:p>
        </p:txBody>
      </p:sp>
      <p:sp>
        <p:nvSpPr>
          <p:cNvPr id="5" name="Content Placeholder 2"/>
          <p:cNvSpPr txBox="1">
            <a:spLocks/>
          </p:cNvSpPr>
          <p:nvPr/>
        </p:nvSpPr>
        <p:spPr>
          <a:xfrm>
            <a:off x="7714445" y="6176963"/>
            <a:ext cx="3381777" cy="4281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r" rtl="1">
              <a:spcBef>
                <a:spcPts val="1000"/>
              </a:spcBef>
              <a:buFont typeface="Arial" panose="020B0604020202020204" pitchFamily="34" charset="0"/>
              <a:buNone/>
            </a:pPr>
            <a:r>
              <a:rPr lang="ar-SA" dirty="0" smtClean="0"/>
              <a:t>ثانياً: عوامـــــــل بيـئــيـــــــــة</a:t>
            </a:r>
          </a:p>
          <a:p>
            <a:pPr marL="0" indent="0" algn="r" rtl="1">
              <a:buFont typeface="Arial" panose="020B0604020202020204" pitchFamily="34" charset="0"/>
              <a:buNone/>
            </a:pPr>
            <a:endParaRPr lang="en-GB" dirty="0"/>
          </a:p>
        </p:txBody>
      </p:sp>
      <p:sp>
        <p:nvSpPr>
          <p:cNvPr id="6" name="Date Placeholder 5"/>
          <p:cNvSpPr>
            <a:spLocks noGrp="1"/>
          </p:cNvSpPr>
          <p:nvPr>
            <p:ph type="dt" sz="half" idx="10"/>
          </p:nvPr>
        </p:nvSpPr>
        <p:spPr/>
        <p:txBody>
          <a:bodyPr/>
          <a:lstStyle/>
          <a:p>
            <a:r>
              <a:rPr lang="en-GB" smtClean="0"/>
              <a:t>2015</a:t>
            </a:r>
            <a:endParaRPr lang="en-GB"/>
          </a:p>
        </p:txBody>
      </p:sp>
      <p:sp>
        <p:nvSpPr>
          <p:cNvPr id="7" name="Footer Placeholder 6"/>
          <p:cNvSpPr>
            <a:spLocks noGrp="1"/>
          </p:cNvSpPr>
          <p:nvPr>
            <p:ph type="ftr" sz="quarter" idx="11"/>
          </p:nvPr>
        </p:nvSpPr>
        <p:spPr/>
        <p:txBody>
          <a:bodyPr/>
          <a:lstStyle/>
          <a:p>
            <a:r>
              <a:rPr lang="en-GB" smtClean="0"/>
              <a:t>MIC  345</a:t>
            </a:r>
            <a:endParaRPr lang="en-GB"/>
          </a:p>
        </p:txBody>
      </p:sp>
      <p:sp>
        <p:nvSpPr>
          <p:cNvPr id="8" name="Slide Number Placeholder 7"/>
          <p:cNvSpPr>
            <a:spLocks noGrp="1"/>
          </p:cNvSpPr>
          <p:nvPr>
            <p:ph type="sldNum" sz="quarter" idx="12"/>
          </p:nvPr>
        </p:nvSpPr>
        <p:spPr/>
        <p:txBody>
          <a:bodyPr/>
          <a:lstStyle/>
          <a:p>
            <a:fld id="{50112369-9899-4710-9849-824D4AFDA40E}" type="slidenum">
              <a:rPr lang="en-GB" smtClean="0"/>
              <a:t>8</a:t>
            </a:fld>
            <a:endParaRPr lang="en-GB"/>
          </a:p>
        </p:txBody>
      </p:sp>
    </p:spTree>
    <p:extLst>
      <p:ext uri="{BB962C8B-B14F-4D97-AF65-F5344CB8AC3E}">
        <p14:creationId xmlns:p14="http://schemas.microsoft.com/office/powerpoint/2010/main" val="3940875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pPr algn="ctr" rtl="1"/>
            <a:r>
              <a:rPr lang="ar-SA" dirty="0" smtClean="0"/>
              <a:t>تطبيقات المعالجة الوراثية للريزوبكتيريا المشجعه لنمو النبات</a:t>
            </a:r>
            <a:endParaRPr lang="en-GB" dirty="0"/>
          </a:p>
        </p:txBody>
      </p:sp>
      <p:sp>
        <p:nvSpPr>
          <p:cNvPr id="5" name="Content Placeholder 4"/>
          <p:cNvSpPr>
            <a:spLocks noGrp="1"/>
          </p:cNvSpPr>
          <p:nvPr>
            <p:ph idx="1"/>
          </p:nvPr>
        </p:nvSpPr>
        <p:spPr/>
        <p:txBody>
          <a:bodyPr/>
          <a:lstStyle/>
          <a:p>
            <a:endParaRPr lang="en-GB" dirty="0"/>
          </a:p>
        </p:txBody>
      </p:sp>
      <p:sp>
        <p:nvSpPr>
          <p:cNvPr id="6" name="Date Placeholder 5"/>
          <p:cNvSpPr>
            <a:spLocks noGrp="1"/>
          </p:cNvSpPr>
          <p:nvPr>
            <p:ph type="dt" sz="half" idx="10"/>
          </p:nvPr>
        </p:nvSpPr>
        <p:spPr/>
        <p:txBody>
          <a:bodyPr/>
          <a:lstStyle/>
          <a:p>
            <a:r>
              <a:rPr lang="en-GB" smtClean="0"/>
              <a:t>2015</a:t>
            </a:r>
            <a:endParaRPr lang="en-GB"/>
          </a:p>
        </p:txBody>
      </p:sp>
      <p:sp>
        <p:nvSpPr>
          <p:cNvPr id="7" name="Footer Placeholder 6"/>
          <p:cNvSpPr>
            <a:spLocks noGrp="1"/>
          </p:cNvSpPr>
          <p:nvPr>
            <p:ph type="ftr" sz="quarter" idx="11"/>
          </p:nvPr>
        </p:nvSpPr>
        <p:spPr/>
        <p:txBody>
          <a:bodyPr/>
          <a:lstStyle/>
          <a:p>
            <a:r>
              <a:rPr lang="en-GB" smtClean="0"/>
              <a:t>MIC  345</a:t>
            </a:r>
            <a:endParaRPr lang="en-GB"/>
          </a:p>
        </p:txBody>
      </p:sp>
      <p:sp>
        <p:nvSpPr>
          <p:cNvPr id="8" name="Slide Number Placeholder 7"/>
          <p:cNvSpPr>
            <a:spLocks noGrp="1"/>
          </p:cNvSpPr>
          <p:nvPr>
            <p:ph type="sldNum" sz="quarter" idx="12"/>
          </p:nvPr>
        </p:nvSpPr>
        <p:spPr/>
        <p:txBody>
          <a:bodyPr/>
          <a:lstStyle/>
          <a:p>
            <a:fld id="{50112369-9899-4710-9849-824D4AFDA40E}" type="slidenum">
              <a:rPr lang="en-GB" smtClean="0"/>
              <a:t>9</a:t>
            </a:fld>
            <a:endParaRPr lang="en-GB"/>
          </a:p>
        </p:txBody>
      </p:sp>
    </p:spTree>
    <p:extLst>
      <p:ext uri="{BB962C8B-B14F-4D97-AF65-F5344CB8AC3E}">
        <p14:creationId xmlns:p14="http://schemas.microsoft.com/office/powerpoint/2010/main" val="798783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692</Words>
  <Application>Microsoft Office PowerPoint</Application>
  <PresentationFormat>مخصص</PresentationFormat>
  <Paragraphs>93</Paragraphs>
  <Slides>9</Slides>
  <Notes>1</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Office Theme</vt:lpstr>
      <vt:lpstr>عرض تقديمي في PowerPoint</vt:lpstr>
      <vt:lpstr>أولاً: الأسمدة الحيوية – الريزوبكتيرياRhizobacteria  المنتجة للمواد المنظمة والمشجعه للنمو النبات</vt:lpstr>
      <vt:lpstr>الريزوبكتيرياRhizobacteria  المنتجة للمواد المنظمة والمشجعه للنمو النبات</vt:lpstr>
      <vt:lpstr>الآليــــات المختـــلفة التي تشجع الريزوبكتيرياRhizobacteria  من خلالهـــا نمو النبــات:</vt:lpstr>
      <vt:lpstr>التأثير الإيجابي بالآليات المباشرة للريزوبكتيريا المنتجة لمواد النمو على النباتات الملقحة قد يتأثر بالعوامل الآتية: </vt:lpstr>
      <vt:lpstr>الآليــات الغير مبــاشـــرة</vt:lpstr>
      <vt:lpstr>تتأثــر استجابة النبات للبكتيريا المشجعه للنمو بعـدة عوامـل </vt:lpstr>
      <vt:lpstr>تتأثــر استجابة النبات للبكتيريا المشجعه للنمو بعـدة عوامـل </vt:lpstr>
      <vt:lpstr>تطبيقات المعالجة الوراثية للريزوبكتيريا المشجعه لنمو النبات</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e l o</dc:creator>
  <cp:lastModifiedBy>Maher</cp:lastModifiedBy>
  <cp:revision>24</cp:revision>
  <dcterms:created xsi:type="dcterms:W3CDTF">2015-04-14T19:36:35Z</dcterms:created>
  <dcterms:modified xsi:type="dcterms:W3CDTF">2022-05-06T14:55:08Z</dcterms:modified>
</cp:coreProperties>
</file>